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6"/>
  </p:notesMasterIdLst>
  <p:sldIdLst>
    <p:sldId id="265" r:id="rId2"/>
    <p:sldId id="258" r:id="rId3"/>
    <p:sldId id="261" r:id="rId4"/>
    <p:sldId id="259" r:id="rId5"/>
    <p:sldId id="260" r:id="rId6"/>
    <p:sldId id="262" r:id="rId7"/>
    <p:sldId id="263" r:id="rId8"/>
    <p:sldId id="276" r:id="rId9"/>
    <p:sldId id="273" r:id="rId10"/>
    <p:sldId id="274" r:id="rId11"/>
    <p:sldId id="275" r:id="rId12"/>
    <p:sldId id="264" r:id="rId13"/>
    <p:sldId id="266" r:id="rId14"/>
    <p:sldId id="267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7CA9F86-DD72-4B8A-8E7C-C5092041B55A}" type="datetimeFigureOut">
              <a:rPr lang="en-GB" smtClean="0"/>
              <a:t>02/09/2013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165FAC0-8438-49BB-9135-3DE2C712F4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848221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65FAC0-8438-49BB-9135-3DE2C712F48C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55595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4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0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5" name="Rectangle 11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6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7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1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5" name="Rectangle 8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11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1" name="Rectangle 8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5" name="Freeform 44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Freeform 5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Freeform 6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Freeform 68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4649096" y="-21511"/>
            <a:ext cx="3505200" cy="23128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33365" y="2708476"/>
            <a:ext cx="3313355" cy="170216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33365" y="4421080"/>
            <a:ext cx="3309803" cy="126062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38744" y="1516828"/>
            <a:ext cx="2133600" cy="750981"/>
          </a:xfrm>
        </p:spPr>
        <p:txBody>
          <a:bodyPr anchor="b"/>
          <a:lstStyle>
            <a:lvl1pPr algn="l">
              <a:defRPr sz="2400"/>
            </a:lvl1pPr>
          </a:lstStyle>
          <a:p>
            <a:fld id="{7355F171-517C-4153-BBBB-8778B5F5C760}" type="datetime1">
              <a:rPr lang="en-GB" smtClean="0"/>
              <a:t>02/09/2013</a:t>
            </a:fld>
            <a:endParaRPr lang="en-GB"/>
          </a:p>
        </p:txBody>
      </p:sp>
      <p:sp>
        <p:nvSpPr>
          <p:cNvPr id="50" name="Rectangle 49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03520" y="5719966"/>
            <a:ext cx="2831592" cy="365125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096" y="5719966"/>
            <a:ext cx="643666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86ADD153-1C6C-46FC-AB57-2A1E4C7EFBF5}" type="slidenum">
              <a:rPr lang="en-GB" smtClean="0"/>
              <a:t>‹#›</a:t>
            </a:fld>
            <a:endParaRPr lang="en-GB"/>
          </a:p>
        </p:txBody>
      </p:sp>
      <p:sp>
        <p:nvSpPr>
          <p:cNvPr id="89" name="Rectangle 88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8C5260-D512-400E-B86B-E6AAFD5A3B3C}" type="datetime1">
              <a:rPr lang="en-GB" smtClean="0"/>
              <a:t>02/09/2013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DD153-1C6C-46FC-AB57-2A1E4C7EFBF5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5" y="2900829"/>
            <a:ext cx="6637468" cy="1362075"/>
          </a:xfrm>
        </p:spPr>
        <p:txBody>
          <a:bodyPr anchor="b"/>
          <a:lstStyle>
            <a:lvl1pPr algn="l">
              <a:defRPr sz="4000" b="0" cap="none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45" y="4267200"/>
            <a:ext cx="6637467" cy="1520413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DF29A-5B92-4AA3-8849-65613BD636CF}" type="datetime1">
              <a:rPr lang="en-GB" smtClean="0"/>
              <a:t>02/09/2013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DD153-1C6C-46FC-AB57-2A1E4C7EFBF5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925FF3-3D71-428E-8D5B-D6DA2FF66127}" type="datetime1">
              <a:rPr lang="en-GB" smtClean="0"/>
              <a:t>02/09/2013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DD153-1C6C-46FC-AB57-2A1E4C7EFBF5}" type="slidenum">
              <a:rPr lang="en-GB" smtClean="0"/>
              <a:t>‹#›</a:t>
            </a:fld>
            <a:endParaRPr lang="en-GB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042416" y="2313432"/>
            <a:ext cx="3419856" cy="349300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313431"/>
            <a:ext cx="3419856" cy="349300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2111" y="2316009"/>
            <a:ext cx="305714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721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1837" y="2316010"/>
            <a:ext cx="3055717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00539B-5C9D-4258-B869-56E5731FC516}" type="datetime1">
              <a:rPr lang="en-GB" smtClean="0"/>
              <a:t>02/09/2013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DD153-1C6C-46FC-AB57-2A1E4C7EFBF5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C6EEE3-AF46-43BC-91DF-4C44020DF3B7}" type="datetime1">
              <a:rPr lang="en-GB" smtClean="0"/>
              <a:t>02/09/2013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DD153-1C6C-46FC-AB57-2A1E4C7EFBF5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DB4379-CE93-4EFF-A654-28DEEA328604}" type="datetime1">
              <a:rPr lang="en-GB" smtClean="0"/>
              <a:t>02/09/2013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DD153-1C6C-46FC-AB57-2A1E4C7EFBF5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2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4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0" name="Rectangle 7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7" name="Freeform 46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Freeform 58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Freeform 6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 70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A6B141-A5B3-40B8-9188-C8886CAD5FFC}" type="datetime1">
              <a:rPr lang="en-GB" smtClean="0"/>
              <a:t>02/09/2013</a:t>
            </a:fld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DD153-1C6C-46FC-AB57-2A1E4C7EFBF5}" type="slidenum">
              <a:rPr lang="en-GB" smtClean="0"/>
              <a:t>‹#›</a:t>
            </a:fld>
            <a:endParaRPr lang="en-GB"/>
          </a:p>
        </p:txBody>
      </p:sp>
      <p:sp>
        <p:nvSpPr>
          <p:cNvPr id="58" name="Rectangle 57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5894" y="856527"/>
            <a:ext cx="3090440" cy="5150734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1" name="Rectangle 60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9833" y="2657434"/>
            <a:ext cx="3304572" cy="1463153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6592" y="4136994"/>
            <a:ext cx="3298784" cy="151790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5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7" name="Rectangle 8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8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9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6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8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7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8" name="Rectangle 77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6" name="Freeform 45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Freeform 62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Hexagon 6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Hexagon 70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Hexagon 71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reeform 72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Freeform 73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4" name="Rectangle 93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Rectangle 10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 101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Rectangle 104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4424" y="2660904"/>
            <a:ext cx="3300984" cy="146304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5208" y="693795"/>
            <a:ext cx="3359623" cy="5468112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4630" y="4133088"/>
            <a:ext cx="3300573" cy="151956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07ED76-F12E-4418-A020-1C57CBE84E31}" type="datetime1">
              <a:rPr lang="en-GB" smtClean="0"/>
              <a:t>02/09/2013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DD153-1C6C-46FC-AB57-2A1E4C7EFBF5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FCF1A0-387A-4748-8736-F464ED8A9E26}" type="datetime1">
              <a:rPr lang="en-GB" smtClean="0"/>
              <a:t>02/09/2013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DD153-1C6C-46FC-AB57-2A1E4C7EFBF5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030147"/>
            <a:ext cx="1484453" cy="4780344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296" y="1030147"/>
            <a:ext cx="5423704" cy="47803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B79EC1-2814-4159-AEBE-18ED9D103623}" type="datetime1">
              <a:rPr lang="en-GB" smtClean="0"/>
              <a:t>02/09/2013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DD153-1C6C-46FC-AB57-2A1E4C7EFBF5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>
            <a:off x="-304800" y="0"/>
            <a:ext cx="9932332" cy="6858000"/>
            <a:chOff x="-382404" y="0"/>
            <a:chExt cx="9932332" cy="6858000"/>
          </a:xfrm>
        </p:grpSpPr>
        <p:grpSp>
          <p:nvGrpSpPr>
            <p:cNvPr id="43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1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2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6" name="Rectangle 65"/>
          <p:cNvSpPr/>
          <p:nvPr/>
        </p:nvSpPr>
        <p:spPr>
          <a:xfrm>
            <a:off x="457200" y="333487"/>
            <a:ext cx="8229600" cy="618564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4561242" y="-21511"/>
            <a:ext cx="3679116" cy="699244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3492" y="2323652"/>
            <a:ext cx="6777317" cy="35089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EFEFE"/>
                </a:solidFill>
              </a:defRPr>
            </a:lvl1pPr>
          </a:lstStyle>
          <a:p>
            <a:fld id="{762355DC-14DF-4B82-A75A-C6A24E10DE90}" type="datetime1">
              <a:rPr lang="en-GB" smtClean="0"/>
              <a:t>02/09/2013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1448" y="5852160"/>
            <a:ext cx="35021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EFEFE"/>
                </a:solidFill>
              </a:defRPr>
            </a:lvl1pPr>
          </a:lstStyle>
          <a:p>
            <a:fld id="{86ADD153-1C6C-46FC-AB57-2A1E4C7EFBF5}" type="slidenum">
              <a:rPr lang="en-GB" smtClean="0"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/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471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gif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9752" y="345862"/>
            <a:ext cx="4536504" cy="2133828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65100" prst="coolSlant"/>
          </a:sp3d>
        </p:spPr>
      </p:pic>
      <p:sp>
        <p:nvSpPr>
          <p:cNvPr id="3" name="TextBox 2"/>
          <p:cNvSpPr txBox="1"/>
          <p:nvPr/>
        </p:nvSpPr>
        <p:spPr>
          <a:xfrm>
            <a:off x="3207042" y="2564904"/>
            <a:ext cx="2800164" cy="1107996"/>
          </a:xfrm>
          <a:prstGeom prst="rect">
            <a:avLst/>
          </a:prstGeom>
          <a:pattFill prst="trellis">
            <a:fgClr>
              <a:schemeClr val="accent1"/>
            </a:fgClr>
            <a:bgClr>
              <a:schemeClr val="bg1"/>
            </a:bgClr>
          </a:pattFill>
          <a:ln w="38100">
            <a:solidFill>
              <a:schemeClr val="accent3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 rtlCol="0">
            <a:spAutoFit/>
          </a:bodyPr>
          <a:lstStyle/>
          <a:p>
            <a:pPr algn="ctr"/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পরিচিতি</a:t>
            </a:r>
            <a:r>
              <a:rPr lang="bn-BD" sz="66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GB" sz="6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Subtitle 2"/>
          <p:cNvSpPr txBox="1">
            <a:spLocks/>
          </p:cNvSpPr>
          <p:nvPr/>
        </p:nvSpPr>
        <p:spPr>
          <a:xfrm>
            <a:off x="573885" y="4286409"/>
            <a:ext cx="5454606" cy="1894964"/>
          </a:xfrm>
          <a:prstGeom prst="rect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BD" sz="28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মোঃ  মিজানুর  রহমান   (বি এসসি, বি </a:t>
            </a:r>
            <a:r>
              <a:rPr lang="en-US" sz="28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</a:t>
            </a:r>
            <a:r>
              <a:rPr lang="bn-BD" sz="28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ড )                             সহকার</a:t>
            </a:r>
            <a:r>
              <a:rPr lang="en-US" sz="28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ী</a:t>
            </a:r>
            <a:r>
              <a:rPr lang="en-US" sz="28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28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শিক্ষক (গণিত ) </a:t>
            </a:r>
            <a:r>
              <a:rPr lang="en-US" sz="28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।                                                                 </a:t>
            </a:r>
            <a:r>
              <a:rPr lang="bn-BD" sz="28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জে </a:t>
            </a:r>
            <a:r>
              <a:rPr lang="en-US" sz="28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, </a:t>
            </a:r>
            <a:r>
              <a:rPr lang="bn-BD" sz="28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এন মাধ্যমিক বিদ্যালয়  । </a:t>
            </a:r>
            <a:r>
              <a:rPr lang="en-US" sz="28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                                                      </a:t>
            </a:r>
            <a:r>
              <a:rPr lang="bn-BD" sz="28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কুমারখালী ,</a:t>
            </a:r>
            <a:r>
              <a:rPr lang="en-US" sz="28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28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কুষ্টিয়া </a:t>
            </a:r>
            <a:r>
              <a:rPr lang="bn-BD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।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054878" y="1842231"/>
            <a:ext cx="2952328" cy="830997"/>
          </a:xfrm>
          <a:prstGeom prst="rect">
            <a:avLst/>
          </a:prstGeom>
          <a:noFill/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স্বাগতম </a:t>
            </a:r>
            <a:endParaRPr lang="en-GB" sz="4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156176" y="4189022"/>
            <a:ext cx="2448272" cy="1015663"/>
          </a:xfrm>
          <a:prstGeom prst="rect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bn-BD" sz="2000" dirty="0" smtClean="0">
                <a:latin typeface="NikoshBAN" pitchFamily="2" charset="0"/>
                <a:cs typeface="NikoshBAN" pitchFamily="2" charset="0"/>
              </a:rPr>
              <a:t>শ্রেণীঃ ৯ম।               বিষয়ঃ সাধারন বিজ্ঞান আধ্যায়ঃ দ্বাদশ।  </a:t>
            </a:r>
            <a:endParaRPr lang="en-GB" sz="2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718040-C47B-401B-9610-F253B74332AA}" type="datetime1">
              <a:rPr lang="en-GB" smtClean="0"/>
              <a:t>02/09/2013</a:t>
            </a:fld>
            <a:endParaRPr lang="en-GB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DD153-1C6C-46FC-AB57-2A1E4C7EFBF5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66427319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6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3741243" y="684620"/>
            <a:ext cx="2016224" cy="523220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60000"/>
                  <a:lumOff val="40000"/>
                  <a:shade val="30000"/>
                  <a:satMod val="115000"/>
                </a:schemeClr>
              </a:gs>
              <a:gs pos="50000">
                <a:schemeClr val="accent3">
                  <a:lumMod val="60000"/>
                  <a:lumOff val="40000"/>
                  <a:shade val="67500"/>
                  <a:satMod val="115000"/>
                </a:schemeClr>
              </a:gs>
              <a:gs pos="100000">
                <a:schemeClr val="accent3">
                  <a:lumMod val="60000"/>
                  <a:lumOff val="40000"/>
                  <a:shade val="100000"/>
                  <a:satMod val="115000"/>
                </a:schemeClr>
              </a:gs>
            </a:gsLst>
            <a:lin ang="5400000" scaled="1"/>
            <a:tileRect/>
          </a:gradFill>
        </p:spPr>
        <p:txBody>
          <a:bodyPr wrap="square" rtlCol="0">
            <a:spAutoFit/>
          </a:bodyPr>
          <a:lstStyle/>
          <a:p>
            <a:pPr algn="ctr"/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চিত্র টি দেখঃ</a:t>
            </a:r>
            <a:endParaRPr lang="en-GB" sz="28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002" y="1381890"/>
            <a:ext cx="3887002" cy="2160240"/>
          </a:xfrm>
          <a:prstGeom prst="rect">
            <a:avLst/>
          </a:prstGeom>
          <a:scene3d>
            <a:camera prst="perspectiveRelaxedModerately"/>
            <a:lightRig rig="threePt" dir="t"/>
          </a:scene3d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5217" y="1354047"/>
            <a:ext cx="3528392" cy="2190074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3789040"/>
            <a:ext cx="7272808" cy="2508616"/>
          </a:xfrm>
          <a:prstGeom prst="rect">
            <a:avLst/>
          </a:prstGeom>
          <a:effectLst>
            <a:softEdge rad="127000"/>
          </a:effectLst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FC2935-2CB6-4F96-8890-0DB98607D786}" type="datetime1">
              <a:rPr lang="en-GB" smtClean="0"/>
              <a:t>02/09/2013</a:t>
            </a:fld>
            <a:endParaRPr lang="en-GB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DD153-1C6C-46FC-AB57-2A1E4C7EFBF5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20756097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827584" y="908720"/>
            <a:ext cx="7632848" cy="584775"/>
          </a:xfrm>
          <a:prstGeom prst="rect">
            <a:avLst/>
          </a:prstGeom>
          <a:gradFill flip="none" rotWithShape="1">
            <a:gsLst>
              <a:gs pos="0">
                <a:srgbClr val="92D050">
                  <a:shade val="30000"/>
                  <a:satMod val="115000"/>
                </a:srgbClr>
              </a:gs>
              <a:gs pos="50000">
                <a:srgbClr val="92D050">
                  <a:shade val="67500"/>
                  <a:satMod val="115000"/>
                </a:srgbClr>
              </a:gs>
              <a:gs pos="100000">
                <a:srgbClr val="92D050">
                  <a:shade val="100000"/>
                  <a:satMod val="115000"/>
                </a:srgbClr>
              </a:gs>
            </a:gsLst>
            <a:lin ang="8100000" scaled="1"/>
            <a:tileRect/>
          </a:gradFill>
          <a:ln w="76200">
            <a:solidFill>
              <a:srgbClr val="002060"/>
            </a:solidFill>
          </a:ln>
          <a:effectLst>
            <a:innerShdw blurRad="63500" dist="50800" dir="8100000">
              <a:prstClr val="black">
                <a:alpha val="50000"/>
              </a:prstClr>
            </a:inn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পাঠ শিরোনামঃ   মহাকাশ ও উপগ্রহ</a:t>
            </a:r>
            <a:r>
              <a:rPr lang="bn-BD" dirty="0" smtClean="0"/>
              <a:t>। </a:t>
            </a:r>
            <a:endParaRPr lang="en-GB" dirty="0"/>
          </a:p>
        </p:txBody>
      </p:sp>
      <p:sp>
        <p:nvSpPr>
          <p:cNvPr id="7" name="TextBox 6"/>
          <p:cNvSpPr txBox="1"/>
          <p:nvPr/>
        </p:nvSpPr>
        <p:spPr>
          <a:xfrm>
            <a:off x="1259632" y="2780928"/>
            <a:ext cx="3600400" cy="584775"/>
          </a:xfrm>
          <a:prstGeom prst="rect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পাঠ শেষে শিক্ষার্থীরাঃ </a:t>
            </a:r>
            <a:endParaRPr lang="en-GB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689939" y="3560402"/>
            <a:ext cx="4057455" cy="461665"/>
          </a:xfrm>
          <a:prstGeom prst="rect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মহাকাশ ও মহাবিশ্ব ব্যাখ্যা করতে পারবে। </a:t>
            </a:r>
            <a:endParaRPr lang="en-GB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689939" y="4221088"/>
            <a:ext cx="4154470" cy="954107"/>
          </a:xfrm>
          <a:prstGeom prst="rect">
            <a:avLst/>
          </a:prstGeom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প্রাকৃতিক ও কৃত্তিম উপগ্রহ ব্যাখ্যা করতে পারবে। </a:t>
            </a:r>
            <a:endParaRPr lang="en-GB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698577" y="5301207"/>
            <a:ext cx="4145832" cy="954107"/>
          </a:xfrm>
          <a:prstGeom prst="rect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bn-BD" sz="28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কৃত্তিম উপগ্রহের ব্যবহার বর্ণনা করতে পারবে। </a:t>
            </a:r>
            <a:endParaRPr lang="en-GB" sz="2800" dirty="0">
              <a:solidFill>
                <a:srgbClr val="00B0F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37FA7A-0DBB-4ACB-A045-483B9B9AAB5D}" type="datetime1">
              <a:rPr lang="en-GB" smtClean="0"/>
              <a:t>02/09/2013</a:t>
            </a:fld>
            <a:endParaRPr lang="en-GB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DD153-1C6C-46FC-AB57-2A1E4C7EFBF5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70059401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1166029" y="3789040"/>
            <a:ext cx="1656184" cy="523220"/>
          </a:xfrm>
        </p:spPr>
        <p:txBody>
          <a:bodyPr>
            <a:normAutofit/>
          </a:bodyPr>
          <a:lstStyle/>
          <a:p>
            <a:pPr marL="68580" indent="0">
              <a:buNone/>
            </a:pPr>
            <a:r>
              <a:rPr lang="en-US" dirty="0" smtClean="0"/>
              <a:t> </a:t>
            </a: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214" y="548680"/>
            <a:ext cx="3384377" cy="2246650"/>
          </a:xfrm>
          <a:prstGeom prst="rect">
            <a:avLst/>
          </a:prstGeom>
          <a:scene3d>
            <a:camera prst="perspectiveBelow"/>
            <a:lightRig rig="threePt" dir="t"/>
          </a:scene3d>
        </p:spPr>
      </p:pic>
      <p:sp>
        <p:nvSpPr>
          <p:cNvPr id="5" name="TextBox 4"/>
          <p:cNvSpPr txBox="1"/>
          <p:nvPr/>
        </p:nvSpPr>
        <p:spPr>
          <a:xfrm>
            <a:off x="1370092" y="2722737"/>
            <a:ext cx="2232248" cy="523220"/>
          </a:xfrm>
          <a:prstGeom prst="rect">
            <a:avLst/>
          </a:prstGeom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মহাবিশ্ব</a:t>
            </a:r>
            <a:r>
              <a:rPr lang="bn-BD" dirty="0" smtClean="0"/>
              <a:t> </a:t>
            </a:r>
            <a:endParaRPr lang="en-GB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 flipH="1">
            <a:off x="1254702" y="2957140"/>
            <a:ext cx="2463029" cy="3406748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</p:pic>
      <p:sp>
        <p:nvSpPr>
          <p:cNvPr id="7" name="TextBox 6"/>
          <p:cNvSpPr txBox="1"/>
          <p:nvPr/>
        </p:nvSpPr>
        <p:spPr>
          <a:xfrm>
            <a:off x="1439652" y="5892029"/>
            <a:ext cx="1872208" cy="523220"/>
          </a:xfrm>
          <a:prstGeom prst="rect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মহাকাশ</a:t>
            </a:r>
            <a:endParaRPr lang="en-GB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399112" y="1052736"/>
            <a:ext cx="2952328" cy="156966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75000"/>
                  <a:shade val="30000"/>
                  <a:satMod val="115000"/>
                </a:schemeClr>
              </a:gs>
              <a:gs pos="50000">
                <a:schemeClr val="accent1">
                  <a:lumMod val="75000"/>
                  <a:shade val="67500"/>
                  <a:satMod val="115000"/>
                </a:schemeClr>
              </a:gs>
              <a:gs pos="100000">
                <a:schemeClr val="accent1">
                  <a:lumMod val="75000"/>
                  <a:shade val="100000"/>
                  <a:satMod val="11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 w="38100">
            <a:solidFill>
              <a:schemeClr val="accent3"/>
            </a:solidFill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সুর্য,চাঁদ , গ্রহ, তারা,মহাকাশ,ছায়াপথ, গ্যালাক্সি, ইত্যাদি দেখা –না দেখা সবকিছু নিয়ে মহাবিশ্ব। </a:t>
            </a:r>
            <a:endParaRPr lang="en-GB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220072" y="4018970"/>
            <a:ext cx="3096344" cy="156966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75000"/>
                  <a:shade val="30000"/>
                  <a:satMod val="115000"/>
                </a:schemeClr>
              </a:gs>
              <a:gs pos="50000">
                <a:schemeClr val="accent1">
                  <a:lumMod val="75000"/>
                  <a:shade val="67500"/>
                  <a:satMod val="115000"/>
                </a:schemeClr>
              </a:gs>
              <a:gs pos="100000">
                <a:schemeClr val="accent1">
                  <a:lumMod val="75000"/>
                  <a:shade val="100000"/>
                  <a:satMod val="11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 w="38100">
            <a:solidFill>
              <a:srgbClr val="FF0000"/>
            </a:solidFill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bn-BD" sz="2400" dirty="0" smtClean="0">
                <a:latin typeface="NikoshBAN" pitchFamily="2" charset="0"/>
                <a:cs typeface="NikoshBAN" pitchFamily="2" charset="0"/>
              </a:rPr>
              <a:t> চাঁদ , গ্রহ, তারা,মহাকাশ,ছায়াপথ, গ্যালাক্সি, ইত্যাদির মাঝে যে খালি জায়গা থাকে তা মহাকাশ।  </a:t>
            </a:r>
            <a:endParaRPr lang="en-GB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382CC9-7959-49A4-846E-4738F04B9F39}" type="datetime1">
              <a:rPr lang="en-GB" smtClean="0"/>
              <a:t>02/09/2013</a:t>
            </a:fld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DD153-1C6C-46FC-AB57-2A1E4C7EFBF5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85493530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0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0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8" grpId="0" animBg="1"/>
      <p:bldP spid="10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1040" y="446998"/>
            <a:ext cx="3252589" cy="2442336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</p:pic>
      <p:sp>
        <p:nvSpPr>
          <p:cNvPr id="3" name="TextBox 2"/>
          <p:cNvSpPr txBox="1"/>
          <p:nvPr/>
        </p:nvSpPr>
        <p:spPr>
          <a:xfrm>
            <a:off x="1114482" y="2936870"/>
            <a:ext cx="1971473" cy="461665"/>
          </a:xfrm>
          <a:prstGeom prst="rect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স্টিফেন হকিং </a:t>
            </a:r>
            <a:endParaRPr lang="en-GB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876444" y="1258118"/>
            <a:ext cx="3600400" cy="1631216"/>
          </a:xfrm>
          <a:prstGeom prst="rect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bn-BD" sz="2000" dirty="0" smtClean="0">
                <a:latin typeface="NikoshBAN" pitchFamily="2" charset="0"/>
                <a:cs typeface="NikoshBAN" pitchFamily="2" charset="0"/>
              </a:rPr>
              <a:t>মহাবিশ্ব এক সময় উপ্তপ্ত ও ঘনরুপে ছিল ,যা শীতল ও প্রসারিত হয়ে বর্তমান রুপ ধারন করেছে।যাকে  বিগ-ব্যাং বলা হয়,স্টিফেন হকিং বর্ত মান কালের বিখ্যাত পদার্থবিজ্ঞানী যিনি   তথ্যকে সমর্থন করেন।</a:t>
            </a:r>
            <a:endParaRPr lang="en-GB" sz="20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326" y="3573016"/>
            <a:ext cx="3051593" cy="2348880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</p:pic>
      <p:sp>
        <p:nvSpPr>
          <p:cNvPr id="7" name="TextBox 6"/>
          <p:cNvSpPr txBox="1"/>
          <p:nvPr/>
        </p:nvSpPr>
        <p:spPr>
          <a:xfrm>
            <a:off x="1423796" y="5921896"/>
            <a:ext cx="1643725" cy="461665"/>
          </a:xfrm>
          <a:prstGeom prst="rect">
            <a:avLst/>
          </a:prstGeom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সৌর জগত</a:t>
            </a:r>
            <a:endParaRPr lang="en-GB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876444" y="4539426"/>
            <a:ext cx="3672408" cy="1382470"/>
          </a:xfrm>
          <a:prstGeom prst="rect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bn-BD" sz="28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সুর্যকে কেন্দ্র করেই একটা নির্দিস্ট পথে  সব গ্রহ আবর্তিত হয়</a:t>
            </a:r>
            <a:r>
              <a:rPr lang="bn-BD" dirty="0" smtClean="0"/>
              <a:t>।</a:t>
            </a:r>
            <a:endParaRPr lang="en-GB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9CB993-1ED0-4C65-A56E-1FC0816F4215}" type="datetime1">
              <a:rPr lang="en-GB" smtClean="0"/>
              <a:t>02/09/2013</a:t>
            </a:fld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DD153-1C6C-46FC-AB57-2A1E4C7EFBF5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07699060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0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7" grpId="0" animBg="1"/>
      <p:bldP spid="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980728"/>
            <a:ext cx="2953511" cy="2215133"/>
          </a:xfrm>
          <a:prstGeom prst="rect">
            <a:avLst/>
          </a:prstGeom>
          <a:effectLst>
            <a:softEdge rad="127000"/>
          </a:effectLst>
        </p:spPr>
      </p:pic>
      <p:sp>
        <p:nvSpPr>
          <p:cNvPr id="3" name="TextBox 2"/>
          <p:cNvSpPr txBox="1"/>
          <p:nvPr/>
        </p:nvSpPr>
        <p:spPr>
          <a:xfrm>
            <a:off x="1115616" y="3202788"/>
            <a:ext cx="2160240" cy="523220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সূর্য</a:t>
            </a:r>
            <a:r>
              <a:rPr lang="bn-BD" dirty="0" smtClean="0"/>
              <a:t> </a:t>
            </a:r>
            <a:endParaRPr lang="en-GB" dirty="0"/>
          </a:p>
        </p:txBody>
      </p:sp>
      <p:sp>
        <p:nvSpPr>
          <p:cNvPr id="4" name="TextBox 3"/>
          <p:cNvSpPr txBox="1"/>
          <p:nvPr/>
        </p:nvSpPr>
        <p:spPr>
          <a:xfrm>
            <a:off x="4788024" y="1611240"/>
            <a:ext cx="3600400" cy="954107"/>
          </a:xfrm>
          <a:prstGeom prst="rect">
            <a:avLst/>
          </a:prstGeom>
          <a:gradFill flip="none" rotWithShape="1">
            <a:gsLst>
              <a:gs pos="0">
                <a:srgbClr val="FF0000">
                  <a:shade val="30000"/>
                  <a:satMod val="115000"/>
                </a:srgbClr>
              </a:gs>
              <a:gs pos="50000">
                <a:srgbClr val="FF0000">
                  <a:shade val="67500"/>
                  <a:satMod val="115000"/>
                </a:srgbClr>
              </a:gs>
              <a:gs pos="100000">
                <a:srgbClr val="FF0000">
                  <a:shade val="100000"/>
                  <a:satMod val="115000"/>
                </a:srgbClr>
              </a:gs>
            </a:gsLst>
            <a:path path="circle">
              <a:fillToRect l="100000" t="100000"/>
            </a:path>
            <a:tileRect r="-100000" b="-100000"/>
          </a:gradFill>
          <a:ln w="57150">
            <a:solidFill>
              <a:schemeClr val="accent1">
                <a:lumMod val="75000"/>
              </a:schemeClr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উপ্তপ্ত লাল নক্ষত্র। সৌর জগতের কেন্দ্র । </a:t>
            </a:r>
            <a:endParaRPr lang="en-GB" sz="28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805" y="4221088"/>
            <a:ext cx="1668542" cy="166243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853805" y="6021285"/>
            <a:ext cx="1668542" cy="461665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পৃথিবী </a:t>
            </a:r>
            <a:endParaRPr lang="en-GB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781095" y="5052303"/>
            <a:ext cx="4823353" cy="523220"/>
          </a:xfrm>
          <a:prstGeom prst="rect">
            <a:avLst/>
          </a:prstGeom>
          <a:solidFill>
            <a:schemeClr val="accent1">
              <a:lumMod val="50000"/>
            </a:schemeClr>
          </a:solidFill>
          <a:ln w="57150">
            <a:solidFill>
              <a:schemeClr val="accent3">
                <a:lumMod val="75000"/>
              </a:schemeClr>
            </a:solidFill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 rtlCol="0">
            <a:spAutoFit/>
          </a:bodyPr>
          <a:lstStyle/>
          <a:p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প্রাণী বসবাস উপযোগী একমাত্র গ্রহ।</a:t>
            </a:r>
            <a:endParaRPr lang="en-GB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B9CCFE-26E3-4EBF-839A-CB75D821E38A}" type="datetime1">
              <a:rPr lang="en-GB" smtClean="0"/>
              <a:t>02/09/2013</a:t>
            </a:fld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DD153-1C6C-46FC-AB57-2A1E4C7EFBF5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07288614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4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6" grpId="0" animBg="1"/>
      <p:bldP spid="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650" y="476672"/>
            <a:ext cx="2770806" cy="2633339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3" name="TextBox 2"/>
          <p:cNvSpPr txBox="1"/>
          <p:nvPr/>
        </p:nvSpPr>
        <p:spPr>
          <a:xfrm>
            <a:off x="914872" y="3110011"/>
            <a:ext cx="1800200" cy="523220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চাঁদ</a:t>
            </a:r>
            <a:r>
              <a:rPr lang="bn-BD" dirty="0" smtClean="0"/>
              <a:t> </a:t>
            </a:r>
            <a:endParaRPr lang="en-GB" dirty="0"/>
          </a:p>
        </p:txBody>
      </p:sp>
      <p:sp>
        <p:nvSpPr>
          <p:cNvPr id="4" name="TextBox 3"/>
          <p:cNvSpPr txBox="1"/>
          <p:nvPr/>
        </p:nvSpPr>
        <p:spPr>
          <a:xfrm>
            <a:off x="4572000" y="1340768"/>
            <a:ext cx="3888432" cy="1384995"/>
          </a:xfrm>
          <a:prstGeom prst="rect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চাঁদ পৃথিবীর একটি উপগ্রহ। যার নিজেস্ব আলো নাই এবং প্রাণী বসবাসের উপযোগী নয়। </a:t>
            </a:r>
            <a:endParaRPr lang="en-GB" sz="28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12634" y="3703301"/>
            <a:ext cx="2768657" cy="2043686"/>
          </a:xfrm>
          <a:prstGeom prst="rect">
            <a:avLst/>
          </a:prstGeom>
          <a:effectLst>
            <a:reflection blurRad="6350" stA="52000" endA="300" endPos="35000" dir="5400000" sy="-100000" algn="bl" rotWithShape="0"/>
          </a:effectLst>
        </p:spPr>
      </p:pic>
      <p:sp>
        <p:nvSpPr>
          <p:cNvPr id="6" name="TextBox 5"/>
          <p:cNvSpPr txBox="1"/>
          <p:nvPr/>
        </p:nvSpPr>
        <p:spPr>
          <a:xfrm>
            <a:off x="844834" y="5844543"/>
            <a:ext cx="2304256" cy="584775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3200" dirty="0" smtClean="0"/>
              <a:t>তারা </a:t>
            </a:r>
            <a:endParaRPr lang="en-GB" sz="3200" dirty="0"/>
          </a:p>
        </p:txBody>
      </p:sp>
      <p:sp>
        <p:nvSpPr>
          <p:cNvPr id="7" name="TextBox 6"/>
          <p:cNvSpPr txBox="1"/>
          <p:nvPr/>
        </p:nvSpPr>
        <p:spPr>
          <a:xfrm>
            <a:off x="4283968" y="4751971"/>
            <a:ext cx="4176464" cy="523220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28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উজ্জ্বল নক্ষত্র। নিজেস্ব আলো আছে। </a:t>
            </a:r>
            <a:endParaRPr lang="en-GB" sz="28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6886EE-BD29-4844-8ED5-C745E7676A73}" type="datetime1">
              <a:rPr lang="en-GB" smtClean="0"/>
              <a:t>02/09/2013</a:t>
            </a:fld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DD153-1C6C-46FC-AB57-2A1E4C7EFBF5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73646044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5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8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6" grpId="0" animBg="1"/>
      <p:bldP spid="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DB4379-CE93-4EFF-A654-28DEEA328604}" type="datetime1">
              <a:rPr lang="en-GB" smtClean="0"/>
              <a:t>03/09/2013</a:t>
            </a:fld>
            <a:endParaRPr lang="en-GB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DD153-1C6C-46FC-AB57-2A1E4C7EFBF5}" type="slidenum">
              <a:rPr lang="en-GB" smtClean="0"/>
              <a:t>8</a:t>
            </a:fld>
            <a:endParaRPr lang="en-GB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359" y="801547"/>
            <a:ext cx="4552697" cy="3046988"/>
          </a:xfrm>
          <a:prstGeom prst="rect">
            <a:avLst/>
          </a:prstGeom>
          <a:effectLst>
            <a:softEdge rad="63500"/>
          </a:effectLst>
        </p:spPr>
      </p:pic>
      <p:sp>
        <p:nvSpPr>
          <p:cNvPr id="5" name="TextBox 4"/>
          <p:cNvSpPr txBox="1"/>
          <p:nvPr/>
        </p:nvSpPr>
        <p:spPr>
          <a:xfrm>
            <a:off x="1670827" y="3848535"/>
            <a:ext cx="1872208" cy="46166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কৃত্তিম উপগ্রহ </a:t>
            </a:r>
            <a:endParaRPr lang="en-GB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364088" y="801547"/>
            <a:ext cx="3132240" cy="3046988"/>
          </a:xfrm>
          <a:prstGeom prst="rect">
            <a:avLst/>
          </a:prstGeom>
          <a:gradFill flip="none" rotWithShape="1">
            <a:gsLst>
              <a:gs pos="0">
                <a:srgbClr val="00B050">
                  <a:shade val="30000"/>
                  <a:satMod val="115000"/>
                </a:srgbClr>
              </a:gs>
              <a:gs pos="50000">
                <a:srgbClr val="00B050">
                  <a:shade val="67500"/>
                  <a:satMod val="115000"/>
                </a:srgbClr>
              </a:gs>
              <a:gs pos="100000">
                <a:srgbClr val="00B050">
                  <a:shade val="100000"/>
                  <a:satMod val="115000"/>
                </a:srgbClr>
              </a:gs>
            </a:gsLst>
            <a:path path="circle">
              <a:fillToRect r="100000" b="100000"/>
            </a:path>
            <a:tileRect l="-100000" t="-100000"/>
          </a:gradFill>
          <a:ln w="57150">
            <a:solidFill>
              <a:schemeClr val="accent1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txBody>
          <a:bodyPr wrap="square" rtlCol="0">
            <a:spAutoFit/>
          </a:bodyPr>
          <a:lstStyle/>
          <a:p>
            <a:r>
              <a:rPr lang="en-US" sz="3200" dirty="0" err="1" smtClean="0">
                <a:solidFill>
                  <a:schemeClr val="accent3">
                    <a:lumMod val="60000"/>
                    <a:lumOff val="40000"/>
                  </a:schemeClr>
                </a:solidFill>
                <a:latin typeface="NikoshBAN" pitchFamily="2" charset="0"/>
                <a:cs typeface="NikoshBAN" pitchFamily="2" charset="0"/>
              </a:rPr>
              <a:t>মানু</a:t>
            </a:r>
            <a:r>
              <a:rPr lang="bn-BD" sz="3200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NikoshBAN" pitchFamily="2" charset="0"/>
                <a:cs typeface="NikoshBAN" pitchFamily="2" charset="0"/>
              </a:rPr>
              <a:t>ষে</a:t>
            </a:r>
            <a:r>
              <a:rPr lang="en-US" sz="3200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NikoshBAN" pitchFamily="2" charset="0"/>
                <a:cs typeface="NikoshBAN" pitchFamily="2" charset="0"/>
              </a:rPr>
              <a:t>র </a:t>
            </a:r>
            <a:r>
              <a:rPr lang="en-US" sz="3200" dirty="0" err="1" smtClean="0">
                <a:solidFill>
                  <a:schemeClr val="accent3">
                    <a:lumMod val="60000"/>
                    <a:lumOff val="40000"/>
                  </a:schemeClr>
                </a:solidFill>
                <a:latin typeface="NikoshBAN" pitchFamily="2" charset="0"/>
                <a:cs typeface="NikoshBAN" pitchFamily="2" charset="0"/>
              </a:rPr>
              <a:t>পাঠানো</a:t>
            </a:r>
            <a:r>
              <a:rPr lang="en-US" sz="3200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NikoshBAN" pitchFamily="2" charset="0"/>
                <a:cs typeface="NikoshBAN" pitchFamily="2" charset="0"/>
              </a:rPr>
              <a:t>  </a:t>
            </a:r>
            <a:r>
              <a:rPr lang="en-US" sz="3200" dirty="0" err="1" smtClean="0">
                <a:solidFill>
                  <a:schemeClr val="accent3">
                    <a:lumMod val="60000"/>
                    <a:lumOff val="40000"/>
                  </a:schemeClr>
                </a:solidFill>
                <a:latin typeface="NikoshBAN" pitchFamily="2" charset="0"/>
                <a:cs typeface="NikoshBAN" pitchFamily="2" charset="0"/>
              </a:rPr>
              <a:t>যে</a:t>
            </a:r>
            <a:r>
              <a:rPr lang="en-US" sz="3200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chemeClr val="accent3">
                    <a:lumMod val="60000"/>
                    <a:lumOff val="40000"/>
                  </a:schemeClr>
                </a:solidFill>
                <a:latin typeface="NikoshBAN" pitchFamily="2" charset="0"/>
                <a:cs typeface="NikoshBAN" pitchFamily="2" charset="0"/>
              </a:rPr>
              <a:t>সব</a:t>
            </a:r>
            <a:r>
              <a:rPr lang="en-US" sz="3200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chemeClr val="accent3">
                    <a:lumMod val="60000"/>
                    <a:lumOff val="40000"/>
                  </a:schemeClr>
                </a:solidFill>
                <a:latin typeface="NikoshBAN" pitchFamily="2" charset="0"/>
                <a:cs typeface="NikoshBAN" pitchFamily="2" charset="0"/>
              </a:rPr>
              <a:t>বস্তু</a:t>
            </a:r>
            <a:r>
              <a:rPr lang="en-US" sz="3200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chemeClr val="accent3">
                    <a:lumMod val="60000"/>
                    <a:lumOff val="40000"/>
                  </a:schemeClr>
                </a:solidFill>
                <a:latin typeface="NikoshBAN" pitchFamily="2" charset="0"/>
                <a:cs typeface="NikoshBAN" pitchFamily="2" charset="0"/>
              </a:rPr>
              <a:t>বা</a:t>
            </a:r>
            <a:r>
              <a:rPr lang="en-US" sz="3200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chemeClr val="accent3">
                    <a:lumMod val="60000"/>
                    <a:lumOff val="40000"/>
                  </a:schemeClr>
                </a:solidFill>
                <a:latin typeface="NikoshBAN" pitchFamily="2" charset="0"/>
                <a:cs typeface="NikoshBAN" pitchFamily="2" charset="0"/>
              </a:rPr>
              <a:t>মহাকাশ</a:t>
            </a:r>
            <a:r>
              <a:rPr lang="bn-BD" sz="3200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NikoshBAN" pitchFamily="2" charset="0"/>
                <a:cs typeface="NikoshBAN" pitchFamily="2" charset="0"/>
              </a:rPr>
              <a:t>যান </a:t>
            </a:r>
            <a:r>
              <a:rPr lang="en-US" sz="3200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chemeClr val="accent3">
                    <a:lumMod val="60000"/>
                    <a:lumOff val="40000"/>
                  </a:schemeClr>
                </a:solidFill>
                <a:latin typeface="NikoshBAN" pitchFamily="2" charset="0"/>
                <a:cs typeface="NikoshBAN" pitchFamily="2" charset="0"/>
              </a:rPr>
              <a:t>পৃথিবীকে</a:t>
            </a:r>
            <a:r>
              <a:rPr lang="en-US" sz="3200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chemeClr val="accent3">
                    <a:lumMod val="60000"/>
                    <a:lumOff val="40000"/>
                  </a:schemeClr>
                </a:solidFill>
                <a:latin typeface="NikoshBAN" pitchFamily="2" charset="0"/>
                <a:cs typeface="NikoshBAN" pitchFamily="2" charset="0"/>
              </a:rPr>
              <a:t>কেন্দ্র</a:t>
            </a:r>
            <a:r>
              <a:rPr lang="en-US" sz="3200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chemeClr val="accent3">
                    <a:lumMod val="60000"/>
                    <a:lumOff val="40000"/>
                  </a:schemeClr>
                </a:solidFill>
                <a:latin typeface="NikoshBAN" pitchFamily="2" charset="0"/>
                <a:cs typeface="NikoshBAN" pitchFamily="2" charset="0"/>
              </a:rPr>
              <a:t>করে</a:t>
            </a:r>
            <a:r>
              <a:rPr lang="en-US" sz="3200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chemeClr val="accent3">
                    <a:lumMod val="60000"/>
                    <a:lumOff val="40000"/>
                  </a:schemeClr>
                </a:solidFill>
                <a:latin typeface="NikoshBAN" pitchFamily="2" charset="0"/>
                <a:cs typeface="NikoshBAN" pitchFamily="2" charset="0"/>
              </a:rPr>
              <a:t>নির্দিস্ট</a:t>
            </a:r>
            <a:r>
              <a:rPr lang="en-US" sz="3200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chemeClr val="accent3">
                    <a:lumMod val="60000"/>
                    <a:lumOff val="40000"/>
                  </a:schemeClr>
                </a:solidFill>
                <a:latin typeface="NikoshBAN" pitchFamily="2" charset="0"/>
                <a:cs typeface="NikoshBAN" pitchFamily="2" charset="0"/>
              </a:rPr>
              <a:t>কক্ষপথে</a:t>
            </a:r>
            <a:r>
              <a:rPr lang="en-US" sz="3200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chemeClr val="accent3">
                    <a:lumMod val="60000"/>
                    <a:lumOff val="40000"/>
                  </a:schemeClr>
                </a:solidFill>
                <a:latin typeface="NikoshBAN" pitchFamily="2" charset="0"/>
                <a:cs typeface="NikoshBAN" pitchFamily="2" charset="0"/>
              </a:rPr>
              <a:t>ঘোরে</a:t>
            </a:r>
            <a:r>
              <a:rPr lang="en-US" sz="3200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NikoshBAN" pitchFamily="2" charset="0"/>
                <a:cs typeface="NikoshBAN" pitchFamily="2" charset="0"/>
              </a:rPr>
              <a:t>  </a:t>
            </a:r>
            <a:r>
              <a:rPr lang="en-US" sz="3200" dirty="0" err="1" smtClean="0">
                <a:solidFill>
                  <a:schemeClr val="accent3">
                    <a:lumMod val="60000"/>
                    <a:lumOff val="40000"/>
                  </a:schemeClr>
                </a:solidFill>
                <a:latin typeface="NikoshBAN" pitchFamily="2" charset="0"/>
                <a:cs typeface="NikoshBAN" pitchFamily="2" charset="0"/>
              </a:rPr>
              <a:t>তাদের</a:t>
            </a:r>
            <a:r>
              <a:rPr lang="en-US" sz="3200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chemeClr val="accent3">
                    <a:lumMod val="60000"/>
                    <a:lumOff val="40000"/>
                  </a:schemeClr>
                </a:solidFill>
                <a:latin typeface="NikoshBAN" pitchFamily="2" charset="0"/>
                <a:cs typeface="NikoshBAN" pitchFamily="2" charset="0"/>
              </a:rPr>
              <a:t>বলা</a:t>
            </a:r>
            <a:r>
              <a:rPr lang="en-US" sz="3200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chemeClr val="accent3">
                    <a:lumMod val="60000"/>
                    <a:lumOff val="40000"/>
                  </a:schemeClr>
                </a:solidFill>
                <a:latin typeface="NikoshBAN" pitchFamily="2" charset="0"/>
                <a:cs typeface="NikoshBAN" pitchFamily="2" charset="0"/>
              </a:rPr>
              <a:t>হয়</a:t>
            </a:r>
            <a:r>
              <a:rPr lang="en-US" sz="3200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chemeClr val="accent3">
                    <a:lumMod val="60000"/>
                    <a:lumOff val="40000"/>
                  </a:schemeClr>
                </a:solidFill>
                <a:latin typeface="NikoshBAN" pitchFamily="2" charset="0"/>
                <a:cs typeface="NikoshBAN" pitchFamily="2" charset="0"/>
              </a:rPr>
              <a:t>কৃত্তিম</a:t>
            </a:r>
            <a:r>
              <a:rPr lang="en-US" sz="3200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chemeClr val="accent3">
                    <a:lumMod val="60000"/>
                    <a:lumOff val="40000"/>
                  </a:schemeClr>
                </a:solidFill>
                <a:latin typeface="NikoshBAN" pitchFamily="2" charset="0"/>
                <a:cs typeface="NikoshBAN" pitchFamily="2" charset="0"/>
              </a:rPr>
              <a:t>উপগ্রহ</a:t>
            </a:r>
            <a:r>
              <a:rPr lang="en-US" sz="3200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NikoshBAN" pitchFamily="2" charset="0"/>
                <a:cs typeface="NikoshBAN" pitchFamily="2" charset="0"/>
              </a:rPr>
              <a:t> । </a:t>
            </a:r>
            <a:endParaRPr lang="en-GB" sz="3200" dirty="0">
              <a:solidFill>
                <a:schemeClr val="accent3">
                  <a:lumMod val="60000"/>
                  <a:lumOff val="4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043608" y="4524689"/>
            <a:ext cx="7272807" cy="523220"/>
          </a:xfrm>
          <a:prstGeom prst="rect">
            <a:avLst/>
          </a:prstGeom>
          <a:solidFill>
            <a:srgbClr val="C0000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 rtlCol="0">
            <a:spAutoFit/>
          </a:bodyPr>
          <a:lstStyle/>
          <a:p>
            <a:pPr algn="ctr"/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কৃত্তিম উপগ্রহের নামঃ </a:t>
            </a:r>
            <a:endParaRPr lang="en-GB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Oval 9"/>
          <p:cNvSpPr/>
          <p:nvPr/>
        </p:nvSpPr>
        <p:spPr>
          <a:xfrm>
            <a:off x="916631" y="5393141"/>
            <a:ext cx="1641778" cy="1080120"/>
          </a:xfrm>
          <a:prstGeom prst="ellipse">
            <a:avLst/>
          </a:prstGeom>
          <a:solidFill>
            <a:srgbClr val="00B050"/>
          </a:solidFill>
          <a:ln w="57150"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400" dirty="0" smtClean="0"/>
              <a:t>যোগাযোগ উপগ্রহ </a:t>
            </a:r>
            <a:endParaRPr lang="en-GB" sz="2400" dirty="0"/>
          </a:p>
        </p:txBody>
      </p:sp>
      <p:sp>
        <p:nvSpPr>
          <p:cNvPr id="11" name="Oval 10"/>
          <p:cNvSpPr/>
          <p:nvPr/>
        </p:nvSpPr>
        <p:spPr>
          <a:xfrm>
            <a:off x="2699400" y="5363776"/>
            <a:ext cx="1768220" cy="1055800"/>
          </a:xfrm>
          <a:prstGeom prst="ellipse">
            <a:avLst/>
          </a:prstGeom>
          <a:solidFill>
            <a:srgbClr val="00B050"/>
          </a:solidFill>
          <a:ln w="57150"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dirty="0" smtClean="0"/>
              <a:t>আবহাওয়া উপগ্রহ </a:t>
            </a:r>
            <a:endParaRPr lang="en-GB" dirty="0"/>
          </a:p>
        </p:txBody>
      </p:sp>
      <p:sp>
        <p:nvSpPr>
          <p:cNvPr id="12" name="Oval 11"/>
          <p:cNvSpPr/>
          <p:nvPr/>
        </p:nvSpPr>
        <p:spPr>
          <a:xfrm>
            <a:off x="4902821" y="5339456"/>
            <a:ext cx="1728192" cy="1080120"/>
          </a:xfrm>
          <a:prstGeom prst="ellipse">
            <a:avLst/>
          </a:prstGeom>
          <a:solidFill>
            <a:srgbClr val="00B050"/>
          </a:solidFill>
          <a:ln w="57150"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dirty="0" smtClean="0"/>
              <a:t>পৃথিবী পর্যবেক্ষঙ্কারী  উপগ্রহ </a:t>
            </a:r>
            <a:endParaRPr lang="en-GB" dirty="0"/>
          </a:p>
        </p:txBody>
      </p:sp>
      <p:sp>
        <p:nvSpPr>
          <p:cNvPr id="13" name="Oval 12"/>
          <p:cNvSpPr/>
          <p:nvPr/>
        </p:nvSpPr>
        <p:spPr>
          <a:xfrm>
            <a:off x="6878646" y="5303981"/>
            <a:ext cx="1728193" cy="1115595"/>
          </a:xfrm>
          <a:prstGeom prst="ellipse">
            <a:avLst/>
          </a:prstGeom>
          <a:solidFill>
            <a:srgbClr val="00B050"/>
          </a:solidFill>
          <a:ln w="57150"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dirty="0" smtClean="0"/>
              <a:t>গোয়েনদা   উপগ্রহ </a:t>
            </a:r>
            <a:endParaRPr lang="en-GB" dirty="0"/>
          </a:p>
        </p:txBody>
      </p:sp>
      <p:sp>
        <p:nvSpPr>
          <p:cNvPr id="17" name="Flowchart: Merge 16"/>
          <p:cNvSpPr/>
          <p:nvPr/>
        </p:nvSpPr>
        <p:spPr>
          <a:xfrm>
            <a:off x="1475656" y="5024700"/>
            <a:ext cx="360040" cy="345232"/>
          </a:xfrm>
          <a:prstGeom prst="flowChartMerg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Flowchart: Merge 17"/>
          <p:cNvSpPr/>
          <p:nvPr/>
        </p:nvSpPr>
        <p:spPr>
          <a:xfrm>
            <a:off x="3403490" y="5047909"/>
            <a:ext cx="360040" cy="345232"/>
          </a:xfrm>
          <a:prstGeom prst="flowChartMerg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Flowchart: Merge 18"/>
          <p:cNvSpPr/>
          <p:nvPr/>
        </p:nvSpPr>
        <p:spPr>
          <a:xfrm>
            <a:off x="5586897" y="5018544"/>
            <a:ext cx="360040" cy="345232"/>
          </a:xfrm>
          <a:prstGeom prst="flowChartMerg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Flowchart: Merge 19"/>
          <p:cNvSpPr/>
          <p:nvPr/>
        </p:nvSpPr>
        <p:spPr>
          <a:xfrm>
            <a:off x="7562722" y="4958749"/>
            <a:ext cx="360040" cy="345232"/>
          </a:xfrm>
          <a:prstGeom prst="flowChartMerg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774110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1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10" grpId="0" animBg="1"/>
      <p:bldP spid="11" grpId="0" animBg="1"/>
      <p:bldP spid="12" grpId="0" animBg="1"/>
      <p:bldP spid="1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DB4379-CE93-4EFF-A654-28DEEA328604}" type="datetime1">
              <a:rPr lang="en-GB" smtClean="0"/>
              <a:t>02/09/2013</a:t>
            </a:fld>
            <a:endParaRPr lang="en-GB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DD153-1C6C-46FC-AB57-2A1E4C7EFBF5}" type="slidenum">
              <a:rPr lang="en-GB" smtClean="0"/>
              <a:t>9</a:t>
            </a:fld>
            <a:endParaRPr lang="en-GB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146" y="1366606"/>
            <a:ext cx="4348898" cy="2177837"/>
          </a:xfrm>
          <a:prstGeom prst="rect">
            <a:avLst/>
          </a:prstGeom>
          <a:effectLst>
            <a:softEdge rad="63500"/>
          </a:effectLst>
        </p:spPr>
      </p:pic>
      <p:sp>
        <p:nvSpPr>
          <p:cNvPr id="5" name="TextBox 4"/>
          <p:cNvSpPr txBox="1"/>
          <p:nvPr/>
        </p:nvSpPr>
        <p:spPr>
          <a:xfrm>
            <a:off x="3144398" y="704315"/>
            <a:ext cx="3384376" cy="584775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কৃত্তিম উপগ্রহের ব্যবহার </a:t>
            </a:r>
            <a:endParaRPr lang="en-GB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030070" y="3594490"/>
            <a:ext cx="1527050" cy="400110"/>
          </a:xfrm>
          <a:prstGeom prst="rect">
            <a:avLst/>
          </a:prstGeom>
          <a:pattFill prst="pct75">
            <a:fgClr>
              <a:schemeClr val="accent1"/>
            </a:fgClr>
            <a:bgClr>
              <a:schemeClr val="bg1"/>
            </a:bgClr>
          </a:pattFill>
          <a:ln w="38100">
            <a:solidFill>
              <a:srgbClr val="FF0000"/>
            </a:solidFill>
          </a:ln>
          <a:scene3d>
            <a:camera prst="orthographicFront"/>
            <a:lightRig rig="threePt" dir="t"/>
          </a:scene3d>
          <a:sp3d>
            <a:bevelT w="114300" prst="hardEdge"/>
          </a:sp3d>
        </p:spPr>
        <p:txBody>
          <a:bodyPr wrap="square" rtlCol="0">
            <a:spAutoFit/>
          </a:bodyPr>
          <a:lstStyle/>
          <a:p>
            <a:pPr algn="ctr"/>
            <a:r>
              <a:rPr lang="bn-BD" sz="2000" dirty="0" smtClean="0">
                <a:latin typeface="NikoshBAN" pitchFamily="2" charset="0"/>
                <a:cs typeface="NikoshBAN" pitchFamily="2" charset="0"/>
              </a:rPr>
              <a:t>যোগাযোগ উপগ্রহ </a:t>
            </a:r>
            <a:endParaRPr lang="en-GB" sz="2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281825" y="1484784"/>
            <a:ext cx="3132348" cy="1384995"/>
          </a:xfrm>
          <a:prstGeom prst="rect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  <a:ln w="57150">
            <a:solidFill>
              <a:srgbClr val="C00000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square" rtlCol="0">
            <a:spAutoFit/>
          </a:bodyPr>
          <a:lstStyle/>
          <a:p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টেলিফোনে কথা বলা, টেলিভিশনে ছবি দেখা এ উপগ্রহের মাধ্যমে হয়। </a:t>
            </a:r>
            <a:endParaRPr lang="en-GB" sz="28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146" y="4221088"/>
            <a:ext cx="4348898" cy="1857375"/>
          </a:xfrm>
          <a:prstGeom prst="rect">
            <a:avLst/>
          </a:prstGeom>
          <a:effectLst>
            <a:softEdge rad="63500"/>
          </a:effectLst>
        </p:spPr>
      </p:pic>
      <p:sp>
        <p:nvSpPr>
          <p:cNvPr id="9" name="TextBox 8"/>
          <p:cNvSpPr txBox="1"/>
          <p:nvPr/>
        </p:nvSpPr>
        <p:spPr>
          <a:xfrm>
            <a:off x="1619672" y="6078463"/>
            <a:ext cx="2088232" cy="369332"/>
          </a:xfrm>
          <a:prstGeom prst="rect">
            <a:avLst/>
          </a:pr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dirty="0" smtClean="0">
                <a:latin typeface="NikoshBAN" pitchFamily="2" charset="0"/>
                <a:cs typeface="NikoshBAN" pitchFamily="2" charset="0"/>
              </a:rPr>
              <a:t>আবহাওয়া উপগ্রহ </a:t>
            </a:r>
            <a:endParaRPr lang="en-GB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579822" y="4221088"/>
            <a:ext cx="2808312" cy="1815882"/>
          </a:xfrm>
          <a:prstGeom prst="rect">
            <a:avLst/>
          </a:prstGeom>
          <a:gradFill flip="none" rotWithShape="1">
            <a:gsLst>
              <a:gs pos="0">
                <a:srgbClr val="00B050">
                  <a:shade val="30000"/>
                  <a:satMod val="115000"/>
                </a:srgbClr>
              </a:gs>
              <a:gs pos="50000">
                <a:srgbClr val="00B050">
                  <a:shade val="67500"/>
                  <a:satMod val="115000"/>
                </a:srgbClr>
              </a:gs>
              <a:gs pos="100000">
                <a:srgbClr val="00B050">
                  <a:shade val="100000"/>
                  <a:satMod val="115000"/>
                </a:srgbClr>
              </a:gs>
            </a:gsLst>
            <a:lin ang="8100000" scaled="1"/>
            <a:tileRect/>
          </a:gradFill>
          <a:ln w="38100">
            <a:solidFill>
              <a:srgbClr val="C00000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square" rtlCol="0">
            <a:spAutoFit/>
          </a:bodyPr>
          <a:lstStyle/>
          <a:p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বায়ু প্রবাহ,ঘুর্নিঝড় ,সাইক্লোন ইত্যাদির পূর্বাভাস দিতে সাহায্য করে। </a:t>
            </a:r>
            <a:endParaRPr lang="en-GB" sz="28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01887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9" grpId="0" animBg="1"/>
      <p:bldP spid="10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DB4379-CE93-4EFF-A654-28DEEA328604}" type="datetime1">
              <a:rPr lang="en-GB" smtClean="0"/>
              <a:t>02/09/2013</a:t>
            </a:fld>
            <a:endParaRPr lang="en-GB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DD153-1C6C-46FC-AB57-2A1E4C7EFBF5}" type="slidenum">
              <a:rPr lang="en-GB" smtClean="0"/>
              <a:t>10</a:t>
            </a:fld>
            <a:endParaRPr lang="en-GB"/>
          </a:p>
        </p:txBody>
      </p:sp>
      <p:sp>
        <p:nvSpPr>
          <p:cNvPr id="5" name="TextBox 4"/>
          <p:cNvSpPr txBox="1"/>
          <p:nvPr/>
        </p:nvSpPr>
        <p:spPr>
          <a:xfrm>
            <a:off x="996440" y="2950247"/>
            <a:ext cx="2182567" cy="369332"/>
          </a:xfrm>
          <a:prstGeom prst="rect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5400000" scaled="1"/>
            <a:tileRect/>
          </a:gradFill>
          <a:ln w="3810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dirty="0" smtClean="0"/>
              <a:t>পৃথিবী </a:t>
            </a:r>
            <a:r>
              <a:rPr lang="bn-BD" dirty="0" smtClean="0">
                <a:latin typeface="NikoshBAN" pitchFamily="2" charset="0"/>
                <a:cs typeface="NikoshBAN" pitchFamily="2" charset="0"/>
              </a:rPr>
              <a:t>পর্যবেক্ষনকারী</a:t>
            </a:r>
            <a:r>
              <a:rPr lang="bn-BD" dirty="0" smtClean="0"/>
              <a:t> </a:t>
            </a:r>
            <a:r>
              <a:rPr lang="bn-BD" dirty="0" smtClean="0">
                <a:latin typeface="NikoshBAN" pitchFamily="2" charset="0"/>
                <a:cs typeface="NikoshBAN" pitchFamily="2" charset="0"/>
              </a:rPr>
              <a:t>উপগ্রহ</a:t>
            </a:r>
            <a:r>
              <a:rPr lang="bn-BD" dirty="0" smtClean="0"/>
              <a:t> </a:t>
            </a:r>
            <a:endParaRPr lang="en-GB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3573016"/>
            <a:ext cx="3600400" cy="2304256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184068" y="890433"/>
            <a:ext cx="3132348" cy="1384995"/>
          </a:xfrm>
          <a:prstGeom prst="rect">
            <a:avLst/>
          </a:prstGeom>
          <a:solidFill>
            <a:srgbClr val="92D050"/>
          </a:solidFill>
          <a:ln w="38100">
            <a:solidFill>
              <a:schemeClr val="accent3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square" rtlCol="0">
            <a:spAutoFit/>
          </a:bodyPr>
          <a:lstStyle/>
          <a:p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এ ধরনের উপগ্রহ পৃথিবী পৃষ্ঠের সুস্পষ্ট চিত্র দিতে পারে </a:t>
            </a:r>
            <a:r>
              <a:rPr lang="bn-BD" dirty="0" smtClean="0"/>
              <a:t>। </a:t>
            </a:r>
            <a:endParaRPr lang="en-GB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620689"/>
            <a:ext cx="3744416" cy="2211294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</p:pic>
      <p:sp>
        <p:nvSpPr>
          <p:cNvPr id="9" name="TextBox 8"/>
          <p:cNvSpPr txBox="1"/>
          <p:nvPr/>
        </p:nvSpPr>
        <p:spPr>
          <a:xfrm>
            <a:off x="1331640" y="5975794"/>
            <a:ext cx="2160240" cy="369332"/>
          </a:xfrm>
          <a:prstGeom prst="rect">
            <a:avLst/>
          </a:prstGeom>
          <a:solidFill>
            <a:schemeClr val="accent6">
              <a:lumMod val="75000"/>
            </a:schemeClr>
          </a:solidFill>
          <a:ln w="3810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dirty="0" smtClean="0">
                <a:latin typeface="NikoshBAN" pitchFamily="2" charset="0"/>
                <a:cs typeface="NikoshBAN" pitchFamily="2" charset="0"/>
              </a:rPr>
              <a:t>নৌ পরিবহন উপগ্রহ </a:t>
            </a:r>
            <a:endParaRPr lang="en-GB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508104" y="3652213"/>
            <a:ext cx="2808312" cy="2062103"/>
          </a:xfrm>
          <a:prstGeom prst="rect">
            <a:avLst/>
          </a:prstGeom>
          <a:solidFill>
            <a:srgbClr val="FFC000"/>
          </a:solidFill>
          <a:ln w="38100">
            <a:solidFill>
              <a:srgbClr val="FF0000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গাড়ি ,সামূদ্রিক জাহাজ,বিমান এদের অবস্থান সঠিক ভাবে নির্নয়ে সাহায্য করে। </a:t>
            </a:r>
            <a:endParaRPr lang="en-GB" sz="32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39913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1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0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9" grpId="0" animBg="1"/>
      <p:bldP spid="10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DB4379-CE93-4EFF-A654-28DEEA328604}" type="datetime1">
              <a:rPr lang="en-GB" smtClean="0"/>
              <a:t>02/09/2013</a:t>
            </a:fld>
            <a:endParaRPr lang="en-GB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DD153-1C6C-46FC-AB57-2A1E4C7EFBF5}" type="slidenum">
              <a:rPr lang="en-GB" smtClean="0"/>
              <a:t>11</a:t>
            </a:fld>
            <a:endParaRPr lang="en-GB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980728"/>
            <a:ext cx="3817912" cy="2295554"/>
          </a:xfrm>
          <a:prstGeom prst="rect">
            <a:avLst/>
          </a:prstGeom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</p:pic>
      <p:sp>
        <p:nvSpPr>
          <p:cNvPr id="5" name="TextBox 4"/>
          <p:cNvSpPr txBox="1"/>
          <p:nvPr/>
        </p:nvSpPr>
        <p:spPr>
          <a:xfrm>
            <a:off x="1474960" y="3356992"/>
            <a:ext cx="1872208" cy="646331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50000"/>
                  <a:shade val="30000"/>
                  <a:satMod val="115000"/>
                </a:schemeClr>
              </a:gs>
              <a:gs pos="50000">
                <a:schemeClr val="bg2">
                  <a:lumMod val="50000"/>
                  <a:shade val="67500"/>
                  <a:satMod val="115000"/>
                </a:schemeClr>
              </a:gs>
              <a:gs pos="100000">
                <a:schemeClr val="bg2">
                  <a:lumMod val="50000"/>
                  <a:shade val="100000"/>
                  <a:satMod val="11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3810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dirty="0" smtClean="0">
                <a:latin typeface="NikoshBAN" pitchFamily="2" charset="0"/>
                <a:cs typeface="NikoshBAN" pitchFamily="2" charset="0"/>
              </a:rPr>
              <a:t>সামরিক বা গোয়েন্দা উপগ্রহ </a:t>
            </a:r>
            <a:endParaRPr lang="en-GB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151619" y="980728"/>
            <a:ext cx="3261411" cy="1569660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50000"/>
                  <a:shade val="30000"/>
                  <a:satMod val="115000"/>
                </a:schemeClr>
              </a:gs>
              <a:gs pos="50000">
                <a:schemeClr val="bg2">
                  <a:lumMod val="50000"/>
                  <a:shade val="67500"/>
                  <a:satMod val="115000"/>
                </a:schemeClr>
              </a:gs>
              <a:gs pos="100000">
                <a:schemeClr val="bg2">
                  <a:lumMod val="50000"/>
                  <a:shade val="100000"/>
                  <a:satMod val="115000"/>
                </a:schemeClr>
              </a:gs>
            </a:gsLst>
            <a:lin ang="5400000" scaled="1"/>
            <a:tileRect/>
          </a:gradFill>
          <a:ln w="57150">
            <a:solidFill>
              <a:srgbClr val="C00000"/>
            </a:solidFill>
          </a:ln>
          <a:scene3d>
            <a:camera prst="orthographicFront"/>
            <a:lightRig rig="threePt" dir="t"/>
          </a:scene3d>
          <a:sp3d>
            <a:bevelT w="101600" prst="riblet"/>
          </a:sp3d>
        </p:spPr>
        <p:txBody>
          <a:bodyPr wrap="square" rtlCol="0">
            <a:spAutoFit/>
          </a:bodyPr>
          <a:lstStyle/>
          <a:p>
            <a:pPr algn="ctr"/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সামরিক বাহিনীতে গোয়েন্দা কাজে এই উপগ্রহ ব্যবহার হয়। </a:t>
            </a:r>
            <a:endParaRPr lang="en-GB" sz="32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302" y="4241981"/>
            <a:ext cx="3841177" cy="1649863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185933" y="5917922"/>
            <a:ext cx="2088232" cy="369332"/>
          </a:xfrm>
          <a:prstGeom prst="rect">
            <a:avLst/>
          </a:prstGeom>
          <a:gradFill flip="none" rotWithShape="1">
            <a:gsLst>
              <a:gs pos="0">
                <a:srgbClr val="00B050">
                  <a:shade val="30000"/>
                  <a:satMod val="115000"/>
                </a:srgbClr>
              </a:gs>
              <a:gs pos="50000">
                <a:srgbClr val="00B050">
                  <a:shade val="67500"/>
                  <a:satMod val="115000"/>
                </a:srgbClr>
              </a:gs>
              <a:gs pos="100000">
                <a:srgbClr val="00B050">
                  <a:shade val="100000"/>
                  <a:satMod val="115000"/>
                </a:srgbClr>
              </a:gs>
            </a:gsLst>
            <a:lin ang="18900000" scaled="1"/>
            <a:tileRect/>
          </a:gradFill>
          <a:ln w="38100">
            <a:solidFill>
              <a:schemeClr val="accent1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dirty="0" smtClean="0">
                <a:latin typeface="NikoshBAN" pitchFamily="2" charset="0"/>
                <a:cs typeface="NikoshBAN" pitchFamily="2" charset="0"/>
              </a:rPr>
              <a:t>জ্যোতির্বিদ্যাবিষয়ক</a:t>
            </a:r>
            <a:r>
              <a:rPr lang="bn-BD" dirty="0" smtClean="0"/>
              <a:t> উপগ্রহ </a:t>
            </a:r>
            <a:endParaRPr lang="en-GB" dirty="0"/>
          </a:p>
        </p:txBody>
      </p:sp>
      <p:sp>
        <p:nvSpPr>
          <p:cNvPr id="9" name="TextBox 8"/>
          <p:cNvSpPr txBox="1"/>
          <p:nvPr/>
        </p:nvSpPr>
        <p:spPr>
          <a:xfrm>
            <a:off x="5054132" y="4241981"/>
            <a:ext cx="3456384" cy="1569660"/>
          </a:xfrm>
          <a:prstGeom prst="rect">
            <a:avLst/>
          </a:prstGeom>
          <a:solidFill>
            <a:srgbClr val="00B050"/>
          </a:solidFill>
          <a:ln w="57150">
            <a:solidFill>
              <a:schemeClr val="accent1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square" rtlCol="0">
            <a:spAutoFit/>
          </a:bodyPr>
          <a:lstStyle/>
          <a:p>
            <a:pPr algn="ctr"/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এই উপগ্রহে রাখা টেলিস্কোপ মহাবিশ্ব সম্পর্কে বিভিন্ন আজানা তথ্য জ্যোতি বিজ্ঞানীদের দিয়ে থাকে । </a:t>
            </a:r>
            <a:endParaRPr lang="en-GB" sz="24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650313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0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9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8" grpId="0" animBg="1"/>
      <p:bldP spid="9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157456" y="890518"/>
            <a:ext cx="4862816" cy="584775"/>
          </a:xfrm>
          <a:prstGeom prst="rect">
            <a:avLst/>
          </a:prstGeom>
          <a:solidFill>
            <a:srgbClr val="00B050"/>
          </a:solidFill>
          <a:ln w="28575">
            <a:solidFill>
              <a:srgbClr val="FF0000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square" rtlCol="0">
            <a:spAutoFit/>
          </a:bodyPr>
          <a:lstStyle/>
          <a:p>
            <a:pPr algn="ctr"/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একক কাজঃ </a:t>
            </a:r>
            <a:endParaRPr lang="en-GB" sz="32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284" y="1590353"/>
            <a:ext cx="7776864" cy="318610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339752" y="5805264"/>
            <a:ext cx="3086545" cy="523220"/>
          </a:xfrm>
          <a:prstGeom prst="rect">
            <a:avLst/>
          </a:prstGeom>
          <a:gradFill flip="none" rotWithShape="1">
            <a:gsLst>
              <a:gs pos="0">
                <a:srgbClr val="92D050">
                  <a:shade val="30000"/>
                  <a:satMod val="115000"/>
                </a:srgbClr>
              </a:gs>
              <a:gs pos="50000">
                <a:srgbClr val="92D050">
                  <a:shade val="67500"/>
                  <a:satMod val="115000"/>
                </a:srgbClr>
              </a:gs>
              <a:gs pos="100000">
                <a:srgbClr val="92D050">
                  <a:shade val="100000"/>
                  <a:satMod val="115000"/>
                </a:srgbClr>
              </a:gs>
            </a:gsLst>
            <a:lin ang="5400000" scaled="1"/>
            <a:tileRect/>
          </a:gradFill>
          <a:ln w="38100">
            <a:solidFill>
              <a:schemeClr val="accent3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 rtlCol="0">
            <a:spAutoFit/>
          </a:bodyPr>
          <a:lstStyle/>
          <a:p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২। পৃথিবীর ব্যাস  কত? </a:t>
            </a:r>
            <a:endParaRPr lang="en-GB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B5A195-5CC5-4345-85B9-9797C46D8043}" type="datetime1">
              <a:rPr lang="en-GB" smtClean="0"/>
              <a:t>02/09/2013</a:t>
            </a:fld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DD153-1C6C-46FC-AB57-2A1E4C7EFBF5}" type="slidenum">
              <a:rPr lang="en-GB" smtClean="0"/>
              <a:t>12</a:t>
            </a:fld>
            <a:endParaRPr lang="en-GB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1097" y="5055964"/>
            <a:ext cx="4829175" cy="74930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10806214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44552" y="764704"/>
            <a:ext cx="5301227" cy="1015663"/>
          </a:xfrm>
          <a:prstGeom prst="rect">
            <a:avLst/>
          </a:prstGeom>
          <a:solidFill>
            <a:schemeClr val="accent1">
              <a:lumMod val="75000"/>
            </a:schemeClr>
          </a:solidFill>
          <a:ln w="38100">
            <a:solidFill>
              <a:schemeClr val="accent3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pPr algn="ctr"/>
            <a:r>
              <a:rPr lang="bn-BD" sz="6000" dirty="0" smtClean="0"/>
              <a:t>বা</a:t>
            </a:r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ড়ি</a:t>
            </a:r>
            <a:r>
              <a:rPr lang="bn-BD" sz="6000" dirty="0" smtClean="0"/>
              <a:t>র কাজঃ </a:t>
            </a:r>
            <a:endParaRPr lang="en-GB" sz="60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9672" y="1899356"/>
            <a:ext cx="6291372" cy="221539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83568" y="4760278"/>
            <a:ext cx="7850542" cy="646331"/>
          </a:xfrm>
          <a:prstGeom prst="rect">
            <a:avLst/>
          </a:prstGeom>
          <a:solidFill>
            <a:srgbClr val="00B050"/>
          </a:solidFill>
          <a:ln w="57150">
            <a:solidFill>
              <a:schemeClr val="tx1"/>
            </a:solidFill>
          </a:ln>
          <a:effectLst>
            <a:outerShdw blurRad="50800" dist="50800" dir="5400000" algn="ctr" rotWithShape="0">
              <a:schemeClr val="bg2"/>
            </a:outerShdw>
          </a:effectLst>
          <a:scene3d>
            <a:camera prst="orthographicFront"/>
            <a:lightRig rig="threePt" dir="t"/>
          </a:scene3d>
          <a:sp3d>
            <a:bevelT w="114300" prst="hardEdge"/>
          </a:sp3d>
        </p:spPr>
        <p:txBody>
          <a:bodyPr wrap="square" rtlCol="0">
            <a:spAutoFit/>
          </a:bodyPr>
          <a:lstStyle/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মহাকাশ ও মহাবিশ্ব সম্পর্কে বিস্স্তারিত লিখে আনবে। </a:t>
            </a:r>
            <a:endParaRPr lang="en-GB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5FB18D-2B98-49EC-A68B-BC5CFF1CF775}" type="datetime1">
              <a:rPr lang="en-GB" smtClean="0"/>
              <a:t>02/09/2013</a:t>
            </a:fld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DD153-1C6C-46FC-AB57-2A1E4C7EFBF5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02600286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53635" y="2351438"/>
            <a:ext cx="5616624" cy="1446550"/>
          </a:xfrm>
          <a:prstGeom prst="rect">
            <a:avLst/>
          </a:prstGeom>
          <a:solidFill>
            <a:schemeClr val="accent3">
              <a:lumMod val="75000"/>
            </a:schemeClr>
          </a:solidFill>
          <a:ln w="76200">
            <a:noFill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scene3d>
            <a:camera prst="isometricOffAxis1Right"/>
            <a:lightRig rig="threePt" dir="t"/>
          </a:scene3d>
        </p:spPr>
        <p:txBody>
          <a:bodyPr wrap="square" rtlCol="0">
            <a:spAutoFit/>
          </a:bodyPr>
          <a:lstStyle/>
          <a:p>
            <a:pPr algn="ctr"/>
            <a:r>
              <a:rPr lang="bn-BD" sz="88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ধন্যবাদ </a:t>
            </a:r>
            <a:endParaRPr lang="en-GB" sz="8800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2EED9F-BE08-4BB6-80CD-27CD9050AA41}" type="datetime1">
              <a:rPr lang="en-GB" smtClean="0"/>
              <a:t>02/09/2013</a:t>
            </a:fld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DD153-1C6C-46FC-AB57-2A1E4C7EFBF5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80674211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ustin">
  <a:themeElements>
    <a:clrScheme name="Austin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Austin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ustin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Austin</Template>
  <TotalTime>585</TotalTime>
  <Words>369</Words>
  <Application>Microsoft Office PowerPoint</Application>
  <PresentationFormat>On-screen Show (4:3)</PresentationFormat>
  <Paragraphs>81</Paragraphs>
  <Slides>14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Austin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স্বাগতম উপসপনায়ঃ মো</dc:title>
  <dc:creator>INSPIRON 5421</dc:creator>
  <cp:lastModifiedBy>INSPIRON 5421</cp:lastModifiedBy>
  <cp:revision>66</cp:revision>
  <dcterms:created xsi:type="dcterms:W3CDTF">2013-08-22T08:32:06Z</dcterms:created>
  <dcterms:modified xsi:type="dcterms:W3CDTF">2013-09-02T18:14:18Z</dcterms:modified>
</cp:coreProperties>
</file>